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44C43-9C0A-E865-7545-CB61AB9E8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7F275-ECE7-4EEF-3E25-11300D9EA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EBAC7-4897-6E49-221D-51D6A34A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AF14E-2622-ECCF-6BBE-0E1464B84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583A8-A0C0-538B-9BEC-CE2521E71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4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81FD0-7C1D-DC27-2E1F-4B081D50B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E2F63-098A-42B5-C95F-B0DF5642B0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17098-B65B-9BD0-2C56-14375D613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BCB08-D92C-9AFF-6D2B-A02450FB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BA3ED-111F-D770-EA62-6E0A67261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0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BA6018-3633-CD93-F361-80C5DE09E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B9AA24-6DEE-7502-0E61-BCA93DAF7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11186-2114-6C39-C2BC-BCA243A06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3FA55-F0A0-54A2-1BBB-AC9FE429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44BD7-313C-4F40-E610-E92A74B2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4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AEB28-B976-7102-93EE-D916331D8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850A7-13CE-E68A-6742-D46C23057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F270-0E69-312B-0206-BF23DF7B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C2CE9-59B5-2CFC-325D-B097DAE9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26A12-F3D1-7992-24DC-E568B959D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0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0AB01-7520-AB4B-1DED-2E381A6B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C891A-BE5E-2D64-041F-DC7FF3779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7EB89-2176-A7C9-D600-02FB0189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1250B-B0BC-8630-B395-3AC9D7B87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72851-902C-BFAF-F522-38FCCF80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3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12641-2B40-15DD-8A62-BD22DD90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A9AC-6760-C22E-7713-421A4E969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3F27C-3393-EA19-A2AF-DA23731D7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2ECF5-5EED-D7D2-CB87-F09E380F3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AE4E2-9783-F80A-D7F8-13632F9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983EE-CDD8-805A-5420-E382DB45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4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F1113-18D1-2D71-67C5-5F414F3E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4A703-AAB6-F776-D1D5-74FCA59AA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02FD85-C4BB-0318-B989-FC955F325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ABC25F-967E-9AC8-1321-5E14A67491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1DB551-4B3D-2178-B365-5EE005FDF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D1F065-E3C1-ECBA-EAD8-4ED3B13F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4DE2E7-33C3-32F1-7F21-1997850ED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448940-C14E-E89F-067A-F6D012CF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8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12C-AC56-B5E2-4062-76CCF7D44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065924-623D-0F2B-4E5C-5C1DA78F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C422BC-95D9-66D6-D415-9E1B95E7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9B98B-850B-58A1-C246-6BAA9832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99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825690-8930-C250-506A-B1EB6B7E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186512-4E74-575A-A63B-FECC02B6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667F7-D247-34C9-8CA2-CCFC7851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15DE-7F66-A1ED-B480-9FD874102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82660-9389-8289-494B-A68F1846D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90146-1BD4-6178-D9B6-2DA638C4E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FF86F-6E10-89A0-32D9-AC5F8BAC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D811C-6B85-E944-89B9-7DC85350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3FC2F-E77A-267C-B564-7A8A1B2D0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19705-6956-5490-5C9B-0813DDF5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DDA765-4344-94FE-A123-55AF7360ED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A2D03-38ED-43FE-0027-B610F7571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451063-8B44-A99B-288B-C2263B9C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FBAB0-6011-F6CE-DE7A-2592E1788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BB756-C5A6-ADC5-0F5E-6C8ACFD5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12AE59-712A-3523-7720-FA355F24B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67B27-4C27-C923-0909-CCFAD03D9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F7865-A3CD-2D77-409F-26E4C014A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A44FA-EA54-43D5-9748-FD5DF72BF7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883-9F68-C98C-CF08-918AE20DC5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24969-E608-FAB6-2E37-274754485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9C6A7-2C9C-4A4E-825E-D47D9D32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0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E866FE-ED14-B254-AD26-CBBEC35C7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8" y="-1455255"/>
            <a:ext cx="10559845" cy="83132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22D5C1-1504-F7B3-CE21-47B241834F0E}"/>
              </a:ext>
            </a:extLst>
          </p:cNvPr>
          <p:cNvSpPr txBox="1"/>
          <p:nvPr/>
        </p:nvSpPr>
        <p:spPr>
          <a:xfrm>
            <a:off x="2326558" y="388796"/>
            <a:ext cx="7835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MH100 Carbon grey beige (9026135)</a:t>
            </a:r>
          </a:p>
        </p:txBody>
      </p:sp>
    </p:spTree>
    <p:extLst>
      <p:ext uri="{BB962C8B-B14F-4D97-AF65-F5344CB8AC3E}">
        <p14:creationId xmlns:p14="http://schemas.microsoft.com/office/powerpoint/2010/main" val="198573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BD5F1A-B95B-505D-F45E-14F411A8A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388036"/>
              </p:ext>
            </p:extLst>
          </p:nvPr>
        </p:nvGraphicFramePr>
        <p:xfrm>
          <a:off x="309716" y="129786"/>
          <a:ext cx="3775588" cy="3874773"/>
        </p:xfrm>
        <a:graphic>
          <a:graphicData uri="http://schemas.openxmlformats.org/drawingml/2006/table">
            <a:tbl>
              <a:tblPr/>
              <a:tblGrid>
                <a:gridCol w="3775588">
                  <a:extLst>
                    <a:ext uri="{9D8B030D-6E8A-4147-A177-3AD203B41FA5}">
                      <a16:colId xmlns:a16="http://schemas.microsoft.com/office/drawing/2014/main" val="3545724502"/>
                    </a:ext>
                  </a:extLst>
                </a:gridCol>
              </a:tblGrid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Country wise CDD 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733078"/>
                  </a:ext>
                </a:extLst>
              </a:tr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 (WK- 5)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9061463"/>
                  </a:ext>
                </a:extLst>
              </a:tr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CANADA (WK- 5)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045286"/>
                  </a:ext>
                </a:extLst>
              </a:tr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BRAZIL (WK- 6)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61361"/>
                  </a:ext>
                </a:extLst>
              </a:tr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LATAM (WK- 7)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93580"/>
                  </a:ext>
                </a:extLst>
              </a:tr>
              <a:tr h="4436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CHINA (WK- 1)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277675"/>
                  </a:ext>
                </a:extLst>
              </a:tr>
              <a:tr h="27158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81225"/>
                  </a:ext>
                </a:extLst>
              </a:tr>
              <a:tr h="47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2400" b="1" i="0" u="none" strike="noStrike" baseline="3000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st</a:t>
                      </a: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 Hand over WK-51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78795"/>
                  </a:ext>
                </a:extLst>
              </a:tr>
              <a:tr h="4705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2400" b="1" i="0" u="none" strike="noStrike" baseline="30000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st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 Week Need 16270 pairs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54879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4ADBABE-400F-60AF-7BA9-B8E73561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294922"/>
              </p:ext>
            </p:extLst>
          </p:nvPr>
        </p:nvGraphicFramePr>
        <p:xfrm>
          <a:off x="309716" y="4138177"/>
          <a:ext cx="11488993" cy="2120670"/>
        </p:xfrm>
        <a:graphic>
          <a:graphicData uri="http://schemas.openxmlformats.org/drawingml/2006/table">
            <a:tbl>
              <a:tblPr/>
              <a:tblGrid>
                <a:gridCol w="1327355">
                  <a:extLst>
                    <a:ext uri="{9D8B030D-6E8A-4147-A177-3AD203B41FA5}">
                      <a16:colId xmlns:a16="http://schemas.microsoft.com/office/drawing/2014/main" val="3925109532"/>
                    </a:ext>
                  </a:extLst>
                </a:gridCol>
                <a:gridCol w="1224116">
                  <a:extLst>
                    <a:ext uri="{9D8B030D-6E8A-4147-A177-3AD203B41FA5}">
                      <a16:colId xmlns:a16="http://schemas.microsoft.com/office/drawing/2014/main" val="631970188"/>
                    </a:ext>
                  </a:extLst>
                </a:gridCol>
                <a:gridCol w="1179871">
                  <a:extLst>
                    <a:ext uri="{9D8B030D-6E8A-4147-A177-3AD203B41FA5}">
                      <a16:colId xmlns:a16="http://schemas.microsoft.com/office/drawing/2014/main" val="3209167409"/>
                    </a:ext>
                  </a:extLst>
                </a:gridCol>
                <a:gridCol w="870155">
                  <a:extLst>
                    <a:ext uri="{9D8B030D-6E8A-4147-A177-3AD203B41FA5}">
                      <a16:colId xmlns:a16="http://schemas.microsoft.com/office/drawing/2014/main" val="3187451196"/>
                    </a:ext>
                  </a:extLst>
                </a:gridCol>
                <a:gridCol w="1283110">
                  <a:extLst>
                    <a:ext uri="{9D8B030D-6E8A-4147-A177-3AD203B41FA5}">
                      <a16:colId xmlns:a16="http://schemas.microsoft.com/office/drawing/2014/main" val="2913648475"/>
                    </a:ext>
                  </a:extLst>
                </a:gridCol>
                <a:gridCol w="1224116">
                  <a:extLst>
                    <a:ext uri="{9D8B030D-6E8A-4147-A177-3AD203B41FA5}">
                      <a16:colId xmlns:a16="http://schemas.microsoft.com/office/drawing/2014/main" val="1121023801"/>
                    </a:ext>
                  </a:extLst>
                </a:gridCol>
                <a:gridCol w="1342103">
                  <a:extLst>
                    <a:ext uri="{9D8B030D-6E8A-4147-A177-3AD203B41FA5}">
                      <a16:colId xmlns:a16="http://schemas.microsoft.com/office/drawing/2014/main" val="2940771550"/>
                    </a:ext>
                  </a:extLst>
                </a:gridCol>
                <a:gridCol w="1106129">
                  <a:extLst>
                    <a:ext uri="{9D8B030D-6E8A-4147-A177-3AD203B41FA5}">
                      <a16:colId xmlns:a16="http://schemas.microsoft.com/office/drawing/2014/main" val="1632492785"/>
                    </a:ext>
                  </a:extLst>
                </a:gridCol>
                <a:gridCol w="958645">
                  <a:extLst>
                    <a:ext uri="{9D8B030D-6E8A-4147-A177-3AD203B41FA5}">
                      <a16:colId xmlns:a16="http://schemas.microsoft.com/office/drawing/2014/main" val="4026664512"/>
                    </a:ext>
                  </a:extLst>
                </a:gridCol>
                <a:gridCol w="973393">
                  <a:extLst>
                    <a:ext uri="{9D8B030D-6E8A-4147-A177-3AD203B41FA5}">
                      <a16:colId xmlns:a16="http://schemas.microsoft.com/office/drawing/2014/main" val="2407370538"/>
                    </a:ext>
                  </a:extLst>
                </a:gridCol>
              </a:tblGrid>
              <a:tr h="9205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PROJECT LAUNCH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BOM VALIDATION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Bulk Booking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FSR VALIDATION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MASS CPT</a:t>
                      </a:r>
                    </a:p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INHOUSE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GO INDUS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GO PROD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GO SHIP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ACB9CA"/>
                          </a:highlight>
                          <a:latin typeface="Calibri" panose="020F0502020204030204" pitchFamily="34" charset="0"/>
                        </a:rPr>
                        <a:t>CDD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482516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RETRO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36,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41-43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587658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EXPECTATION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497B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36,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WK 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WK (38-42)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WK 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64288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E97E20-418A-52C0-B72D-78200A575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79317"/>
              </p:ext>
            </p:extLst>
          </p:nvPr>
        </p:nvGraphicFramePr>
        <p:xfrm>
          <a:off x="7627577" y="129785"/>
          <a:ext cx="4171132" cy="3874770"/>
        </p:xfrm>
        <a:graphic>
          <a:graphicData uri="http://schemas.openxmlformats.org/drawingml/2006/table">
            <a:tbl>
              <a:tblPr/>
              <a:tblGrid>
                <a:gridCol w="4171132">
                  <a:extLst>
                    <a:ext uri="{9D8B030D-6E8A-4147-A177-3AD203B41FA5}">
                      <a16:colId xmlns:a16="http://schemas.microsoft.com/office/drawing/2014/main" val="595377374"/>
                    </a:ext>
                  </a:extLst>
                </a:gridCol>
              </a:tblGrid>
              <a:tr h="48005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8497B0"/>
                          </a:highlight>
                          <a:latin typeface="Calibri" panose="020F0502020204030204" pitchFamily="34" charset="0"/>
                        </a:rPr>
                        <a:t>Supplier wise bulk ETA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85971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Wanhua- wk 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715608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Hanyoung- wk 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521132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Formosa - wk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162873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Daesung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170784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Lienchau WK-40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312521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Dragon Up-wk 41 (Available)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442666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Furong-wk 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011843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Longxiang - wk 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092218"/>
                  </a:ext>
                </a:extLst>
              </a:tr>
              <a:tr h="36234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Rhenoflex-wk41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951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78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141</Words>
  <Application>Microsoft Office PowerPoint</Application>
  <PresentationFormat>Widescreen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Nadim Haider Rahat</dc:creator>
  <cp:lastModifiedBy>Nadim Haider Rahat</cp:lastModifiedBy>
  <cp:revision>4</cp:revision>
  <dcterms:created xsi:type="dcterms:W3CDTF">2026-08-23T04:01:22Z</dcterms:created>
  <dcterms:modified xsi:type="dcterms:W3CDTF">2026-08-23T09:01:48Z</dcterms:modified>
</cp:coreProperties>
</file>